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22"/>
  </p:notesMasterIdLst>
  <p:sldIdLst>
    <p:sldId id="256" r:id="rId2"/>
    <p:sldId id="687" r:id="rId3"/>
    <p:sldId id="689" r:id="rId4"/>
    <p:sldId id="666" r:id="rId5"/>
    <p:sldId id="690" r:id="rId6"/>
    <p:sldId id="691" r:id="rId7"/>
    <p:sldId id="692" r:id="rId8"/>
    <p:sldId id="693" r:id="rId9"/>
    <p:sldId id="694" r:id="rId10"/>
    <p:sldId id="695" r:id="rId11"/>
    <p:sldId id="696" r:id="rId12"/>
    <p:sldId id="697" r:id="rId13"/>
    <p:sldId id="698" r:id="rId14"/>
    <p:sldId id="699" r:id="rId15"/>
    <p:sldId id="700" r:id="rId16"/>
    <p:sldId id="701" r:id="rId17"/>
    <p:sldId id="702" r:id="rId18"/>
    <p:sldId id="703" r:id="rId19"/>
    <p:sldId id="704" r:id="rId20"/>
    <p:sldId id="705" r:id="rId21"/>
    <p:sldId id="706" r:id="rId22"/>
    <p:sldId id="707" r:id="rId23"/>
    <p:sldId id="708" r:id="rId24"/>
    <p:sldId id="709" r:id="rId25"/>
    <p:sldId id="710" r:id="rId26"/>
    <p:sldId id="711" r:id="rId27"/>
    <p:sldId id="712" r:id="rId28"/>
    <p:sldId id="713" r:id="rId29"/>
    <p:sldId id="714" r:id="rId30"/>
    <p:sldId id="715" r:id="rId31"/>
    <p:sldId id="716" r:id="rId32"/>
    <p:sldId id="717" r:id="rId33"/>
    <p:sldId id="718" r:id="rId34"/>
    <p:sldId id="719" r:id="rId35"/>
    <p:sldId id="720" r:id="rId36"/>
    <p:sldId id="721" r:id="rId37"/>
    <p:sldId id="722" r:id="rId38"/>
    <p:sldId id="723" r:id="rId39"/>
    <p:sldId id="724" r:id="rId40"/>
    <p:sldId id="725" r:id="rId41"/>
    <p:sldId id="726" r:id="rId42"/>
    <p:sldId id="727" r:id="rId43"/>
    <p:sldId id="728" r:id="rId44"/>
    <p:sldId id="729" r:id="rId45"/>
    <p:sldId id="730" r:id="rId46"/>
    <p:sldId id="731" r:id="rId47"/>
    <p:sldId id="732" r:id="rId48"/>
    <p:sldId id="733" r:id="rId49"/>
    <p:sldId id="734" r:id="rId50"/>
    <p:sldId id="735" r:id="rId51"/>
    <p:sldId id="736" r:id="rId52"/>
    <p:sldId id="737" r:id="rId53"/>
    <p:sldId id="738" r:id="rId54"/>
    <p:sldId id="739" r:id="rId55"/>
    <p:sldId id="740" r:id="rId56"/>
    <p:sldId id="741" r:id="rId57"/>
    <p:sldId id="742" r:id="rId58"/>
    <p:sldId id="743" r:id="rId59"/>
    <p:sldId id="744" r:id="rId60"/>
    <p:sldId id="745" r:id="rId61"/>
    <p:sldId id="746" r:id="rId62"/>
    <p:sldId id="747" r:id="rId63"/>
    <p:sldId id="748" r:id="rId64"/>
    <p:sldId id="749" r:id="rId65"/>
    <p:sldId id="750" r:id="rId66"/>
    <p:sldId id="751" r:id="rId67"/>
    <p:sldId id="752" r:id="rId68"/>
    <p:sldId id="753" r:id="rId69"/>
    <p:sldId id="754" r:id="rId70"/>
    <p:sldId id="755" r:id="rId71"/>
    <p:sldId id="756" r:id="rId72"/>
    <p:sldId id="757" r:id="rId73"/>
    <p:sldId id="758" r:id="rId74"/>
    <p:sldId id="759" r:id="rId75"/>
    <p:sldId id="760" r:id="rId76"/>
    <p:sldId id="761" r:id="rId77"/>
    <p:sldId id="762" r:id="rId78"/>
    <p:sldId id="763" r:id="rId79"/>
    <p:sldId id="764" r:id="rId80"/>
    <p:sldId id="765" r:id="rId81"/>
    <p:sldId id="766" r:id="rId82"/>
    <p:sldId id="767" r:id="rId83"/>
    <p:sldId id="768" r:id="rId84"/>
    <p:sldId id="769" r:id="rId85"/>
    <p:sldId id="770" r:id="rId86"/>
    <p:sldId id="771" r:id="rId87"/>
    <p:sldId id="772" r:id="rId88"/>
    <p:sldId id="773" r:id="rId89"/>
    <p:sldId id="774" r:id="rId90"/>
    <p:sldId id="775" r:id="rId91"/>
    <p:sldId id="776" r:id="rId92"/>
    <p:sldId id="777" r:id="rId93"/>
    <p:sldId id="778" r:id="rId94"/>
    <p:sldId id="779" r:id="rId95"/>
    <p:sldId id="780" r:id="rId96"/>
    <p:sldId id="781" r:id="rId97"/>
    <p:sldId id="782" r:id="rId98"/>
    <p:sldId id="783" r:id="rId99"/>
    <p:sldId id="784" r:id="rId100"/>
    <p:sldId id="785" r:id="rId101"/>
    <p:sldId id="786" r:id="rId102"/>
    <p:sldId id="787" r:id="rId103"/>
    <p:sldId id="788" r:id="rId104"/>
    <p:sldId id="789" r:id="rId105"/>
    <p:sldId id="790" r:id="rId106"/>
    <p:sldId id="791" r:id="rId107"/>
    <p:sldId id="792" r:id="rId108"/>
    <p:sldId id="793" r:id="rId109"/>
    <p:sldId id="794" r:id="rId110"/>
    <p:sldId id="795" r:id="rId111"/>
    <p:sldId id="796" r:id="rId112"/>
    <p:sldId id="797" r:id="rId113"/>
    <p:sldId id="798" r:id="rId114"/>
    <p:sldId id="799" r:id="rId115"/>
    <p:sldId id="800" r:id="rId116"/>
    <p:sldId id="801" r:id="rId117"/>
    <p:sldId id="802" r:id="rId118"/>
    <p:sldId id="803" r:id="rId119"/>
    <p:sldId id="804" r:id="rId120"/>
    <p:sldId id="664" r:id="rId12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51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A33BE95C-ACB6-4A07-9EF7-D76CBF14B05C}" type="datetimeFigureOut">
              <a:rPr lang="en-US"/>
              <a:pPr>
                <a:defRPr/>
              </a:pPr>
              <a:t>4/17/2023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AB1F55A0-6626-4D25-9B24-71B5A3C386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899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710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41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00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90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64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58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26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80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20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06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26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18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54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3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8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166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398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74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26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365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26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84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53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13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049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74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348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488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9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891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981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193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67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97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918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06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913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823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695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873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767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384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35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82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455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723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50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130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226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045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153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372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163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830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07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769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536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234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12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5457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25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040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552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02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62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78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15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F55A0-6626-4D25-9B24-71B5A3C38687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88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5" name="Rounded Rectangle 4"/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9517C-16E9-4B7E-9AF8-779E69E06C08}" type="datetime1">
              <a:rPr lang="en-US" smtClean="0"/>
              <a:t>4/17/2023</a:t>
            </a:fld>
            <a:endParaRPr lang="en-US"/>
          </a:p>
        </p:txBody>
      </p:sp>
      <p:sp>
        <p:nvSpPr>
          <p:cNvPr id="12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ir. Ndashimye Emmanuel</a:t>
            </a:r>
          </a:p>
        </p:txBody>
      </p:sp>
      <p:sp>
        <p:nvSpPr>
          <p:cNvPr id="13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CEE33539-2A55-4B33-B5F6-3C018A46B5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42836-E388-4214-AF3D-C639357F3BA8}" type="datetime1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ir. Ndashimye Emmanuel</a:t>
            </a: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FB300-39F3-49F7-8C07-6CEA1EFFB7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08724A-FFAE-42E1-BD4C-56CDDA4A8931}" type="datetime1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ir. Ndashimye Emmanuel</a:t>
            </a: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345777-A767-4893-9E47-5C4253B9F4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56887F-0AFD-4F37-9071-BE2999C5FA7E}" type="datetime1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ir. Ndashimye Emmanuel</a:t>
            </a: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7E2207-B889-4567-8ECF-2C8953F832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5" name="Rounded Rectangle 4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B47F7A-F7E4-49A5-8D45-9A7193A23DC0}" type="datetime1">
              <a:rPr lang="en-US" smtClean="0"/>
              <a:t>4/17/2023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ir. Ndashimye Emmanuel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6C76F5-47E5-4E16-B9D7-D9B1694641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19F134-651A-4284-B197-38F0C92C60E6}" type="datetime1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ir. Ndashimye Emmanuel</a:t>
            </a: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8EA3E-4553-43F8-AEC3-6035A2C6F0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1571EC-722F-46AE-BAF3-3490081C8D8B}" type="datetime1">
              <a:rPr lang="en-US" smtClean="0"/>
              <a:t>4/17/2023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ir. Ndashimye Emmanuel</a:t>
            </a:r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EC4AA2-DF06-431E-B1D1-A0C42EFB25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DFEAE-B61A-4E6A-8A58-C755269F850D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ir. Ndashimye Emmanuel</a:t>
            </a:r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16E89B-6F25-40C3-A77B-058ED7CD65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4ECA8-F23D-49DA-8423-4B61E44CB0C7}" type="datetime1">
              <a:rPr lang="en-US" smtClean="0"/>
              <a:t>4/17/2023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ir. Ndashimye Emmanuel</a:t>
            </a:r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807EBF-9450-4FB7-8119-1AA344B961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6" name="Rounded Rectangle 5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B96A97-35AA-4D97-B801-F9FB527082C6}" type="datetime1">
              <a:rPr lang="en-US" smtClean="0"/>
              <a:t>4/17/2023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ir. Ndashimye Emmanuel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B03892-D9BB-4A71-A314-62DEC83343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4CA18A-55D4-4912-8059-5008A836A000}" type="datetime1">
              <a:rPr lang="en-US" smtClean="0"/>
              <a:t>4/17/2023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ir. Ndashimye Emmanuel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22851D-ED06-4B62-8009-387E02DE24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3B06483B-AEFE-48EF-BE89-A2E1A3992CF0}" type="datetime1">
              <a:rPr lang="en-US" smtClean="0"/>
              <a:t>4/17/2023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ir. Ndashimye Emmanuel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34D4A6AD-EA79-4E76-94EE-618031FC3B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55" r:id="rId2"/>
    <p:sldLayoutId id="2147483863" r:id="rId3"/>
    <p:sldLayoutId id="2147483856" r:id="rId4"/>
    <p:sldLayoutId id="2147483857" r:id="rId5"/>
    <p:sldLayoutId id="2147483858" r:id="rId6"/>
    <p:sldLayoutId id="2147483859" r:id="rId7"/>
    <p:sldLayoutId id="2147483864" r:id="rId8"/>
    <p:sldLayoutId id="2147483865" r:id="rId9"/>
    <p:sldLayoutId id="2147483860" r:id="rId10"/>
    <p:sldLayoutId id="2147483861" r:id="rId11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wmf"/><Relationship Id="rId4" Type="http://schemas.openxmlformats.org/officeDocument/2006/relationships/oleObject" Target="../embeddings/oleObject1.bin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Electrical_resistivity" TargetMode="External"/><Relationship Id="rId2" Type="http://schemas.openxmlformats.org/officeDocument/2006/relationships/hyperlink" Target="http://en.wikipedia.org/wiki/Invertible_matri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Gamma" TargetMode="External"/><Relationship Id="rId5" Type="http://schemas.openxmlformats.org/officeDocument/2006/relationships/hyperlink" Target="http://en.wikipedia.org/wiki/Kappa" TargetMode="External"/><Relationship Id="rId4" Type="http://schemas.openxmlformats.org/officeDocument/2006/relationships/hyperlink" Target="http://en.wikipedia.org/wiki/Metr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419600"/>
            <a:ext cx="7467600" cy="2209800"/>
          </a:xfrm>
        </p:spPr>
        <p:txBody>
          <a:bodyPr rtlCol="0">
            <a:normAutofit fontScale="92500" lnSpcReduction="10000"/>
          </a:bodyPr>
          <a:lstStyle/>
          <a:p>
            <a:pPr algn="r" eaLnBrk="1" fontAlgn="auto" hangingPunct="1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en-US" b="1" dirty="0"/>
              <a:t>YEAR 1</a:t>
            </a:r>
          </a:p>
          <a:p>
            <a:pPr algn="r" eaLnBrk="1" fontAlgn="auto" hangingPunct="1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en-US" b="1" dirty="0"/>
              <a:t>LECTURER: Dr. Alfred UWITONZE </a:t>
            </a:r>
          </a:p>
          <a:p>
            <a:pPr algn="r" eaLnBrk="1" fontAlgn="auto" hangingPunct="1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en-US" b="1" dirty="0"/>
              <a:t>CONTACTS: Phone number: 0788549588</a:t>
            </a:r>
          </a:p>
          <a:p>
            <a:pPr algn="r" eaLnBrk="1" fontAlgn="auto" hangingPunct="1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fr-FR" b="1" dirty="0"/>
              <a:t>E-mail: alfruwitonze@gmail.com</a:t>
            </a:r>
          </a:p>
          <a:p>
            <a:pPr algn="r" eaLnBrk="1" fontAlgn="auto" hangingPunct="1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fr-FR" b="1" dirty="0"/>
              <a:t>Academic </a:t>
            </a:r>
            <a:r>
              <a:rPr lang="fr-FR" b="1" dirty="0" err="1"/>
              <a:t>Year</a:t>
            </a:r>
            <a:r>
              <a:rPr lang="fr-FR" b="1" dirty="0"/>
              <a:t> 2022-2023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0"/>
            <a:ext cx="7772400" cy="15240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sz="3600" b="1" dirty="0">
              <a:solidFill>
                <a:schemeClr val="tx1"/>
              </a:solidFill>
            </a:endParaRPr>
          </a:p>
        </p:txBody>
      </p:sp>
      <p:sp>
        <p:nvSpPr>
          <p:cNvPr id="4" name="Horizontal Scroll 3"/>
          <p:cNvSpPr/>
          <p:nvPr/>
        </p:nvSpPr>
        <p:spPr>
          <a:xfrm>
            <a:off x="1066800" y="1828800"/>
            <a:ext cx="6705600" cy="25146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3600" b="1" dirty="0"/>
              <a:t>CSM104: Analog and Digital Electronics </a:t>
            </a:r>
            <a:endParaRPr lang="en-US" sz="3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65A065-5A40-43B6-AF8E-7509CB30621C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E33539-2A55-4B33-B5F6-3C018A46B50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/>
              <a:t>DC Circuits</a:t>
            </a:r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BAC808-86B5-5821-8454-BC7DFA3AB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68" y="2209801"/>
            <a:ext cx="840923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809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380875-817F-B3A1-0FA0-7203F2671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57" y="1650327"/>
            <a:ext cx="8304243" cy="323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440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3B6DD7-749A-C4E2-6C4F-7FDCF9663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39" y="1905000"/>
            <a:ext cx="8255795" cy="290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563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8F831A-BA9F-1A84-C333-50ABE723F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56" y="1102207"/>
            <a:ext cx="7990644" cy="553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393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0A690-F56E-23A1-2826-5B7FAE8A5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1045178"/>
            <a:ext cx="8439933" cy="554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968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E0482-1444-EA4F-16D4-F2FA99269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46351"/>
            <a:ext cx="7543801" cy="560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614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67C7AB-0745-CC22-1E29-C5543129A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24" y="1431074"/>
            <a:ext cx="8059476" cy="35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017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FA9F49-88FF-8996-2A69-9C4026734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23" y="1219200"/>
            <a:ext cx="8354396" cy="503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789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C40800-7D5E-3116-40D4-20F77ACCB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1666875"/>
            <a:ext cx="67246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98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DB6DC-F2BE-32E9-405B-7D85B5B35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423694"/>
            <a:ext cx="8305800" cy="424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413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A39DB0-C97F-7FEA-D988-5061D3771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86986"/>
            <a:ext cx="7772400" cy="368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8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/>
              <a:t>DC Circuits</a:t>
            </a:r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69932C-9371-6DDA-DEA1-73D03FD32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2600"/>
            <a:ext cx="8454369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555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6B34D8-F926-F1FE-5CE9-D4D0F5BC7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3" y="1295400"/>
            <a:ext cx="8254517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8739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31F42A-DB25-2642-C8C2-9A083363F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14133"/>
            <a:ext cx="8040390" cy="515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66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D8FAB8-5005-F271-EB24-631BEB6A8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25" y="2164036"/>
            <a:ext cx="8427775" cy="23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479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EXERCISES</a:t>
            </a:r>
          </a:p>
          <a:p>
            <a:pPr marL="0" marR="0"/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Find the current in the 4Ω resistance in figure below using the principle of superposition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  <p:pic>
        <p:nvPicPr>
          <p:cNvPr id="1026" name="Picture 148">
            <a:extLst>
              <a:ext uri="{FF2B5EF4-FFF2-40B4-BE49-F238E27FC236}">
                <a16:creationId xmlns:a16="http://schemas.microsoft.com/office/drawing/2014/main" id="{31C08FBC-0974-AF5F-5A38-AF26004E1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35" y="2743199"/>
            <a:ext cx="7909389" cy="2927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21894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EXERCISES</a:t>
            </a:r>
          </a:p>
          <a:p>
            <a:pPr marL="0" marR="0"/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Using Thevenin’s theorem, find the current in 8Ω resistor in figure below. Given that battery has an internal resistance of 1Ω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  <p:pic>
        <p:nvPicPr>
          <p:cNvPr id="2050" name="Picture 149">
            <a:extLst>
              <a:ext uri="{FF2B5EF4-FFF2-40B4-BE49-F238E27FC236}">
                <a16:creationId xmlns:a16="http://schemas.microsoft.com/office/drawing/2014/main" id="{84E51639-3D8E-035C-74A7-730BDD8EA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746" y="3124199"/>
            <a:ext cx="5861515" cy="302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9558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EXERCISES</a:t>
            </a:r>
          </a:p>
          <a:p>
            <a:pPr marL="0" marR="0"/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Using Norton’s theorem, find the current in 8Ω resistor of the network shown in figure below:</a:t>
            </a:r>
          </a:p>
          <a:p>
            <a:pPr marL="0" marR="0"/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  <p:pic>
        <p:nvPicPr>
          <p:cNvPr id="3074" name="Picture 150">
            <a:extLst>
              <a:ext uri="{FF2B5EF4-FFF2-40B4-BE49-F238E27FC236}">
                <a16:creationId xmlns:a16="http://schemas.microsoft.com/office/drawing/2014/main" id="{4175E7D4-2195-5346-1CC0-75DC2F711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577" y="2743199"/>
            <a:ext cx="5454275" cy="2927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99349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EXERCISES</a:t>
            </a:r>
          </a:p>
          <a:p>
            <a:pPr marL="0" marR="0"/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Calculate the value of load resistance     to which maximum power may be transferred from the circuit shown in figure below. Determine also the value of maximum power.</a:t>
            </a:r>
          </a:p>
          <a:p>
            <a:pPr marL="0" marR="0"/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  <p:pic>
        <p:nvPicPr>
          <p:cNvPr id="4105" name="Picture 152">
            <a:extLst>
              <a:ext uri="{FF2B5EF4-FFF2-40B4-BE49-F238E27FC236}">
                <a16:creationId xmlns:a16="http://schemas.microsoft.com/office/drawing/2014/main" id="{08C1A2F6-E569-3EF0-59EC-45907C1B5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997" y="3429000"/>
            <a:ext cx="4806087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id="{2DB81FA7-B4C3-1640-02D8-D9D687BA1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1752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RW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7A9CEAFE-D37B-2DA1-7A1D-3B5FA2A4A3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2219811"/>
              </p:ext>
            </p:extLst>
          </p:nvPr>
        </p:nvGraphicFramePr>
        <p:xfrm>
          <a:off x="6553200" y="1750218"/>
          <a:ext cx="41910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03024" imgH="215713" progId="Equation.3">
                  <p:embed/>
                </p:oleObj>
              </mc:Choice>
              <mc:Fallback>
                <p:oleObj r:id="rId4" imgW="203024" imgH="215713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1750218"/>
                        <a:ext cx="419100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63296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EXERCISES</a:t>
            </a:r>
          </a:p>
          <a:p>
            <a:pPr marL="0" marR="0"/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 Find the voltage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using the principle of superposition.</a:t>
            </a:r>
          </a:p>
          <a:p>
            <a:pPr marL="0" marR="0"/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2DB81FA7-B4C3-1640-02D8-D9D687BA1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1752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RW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ABF37D-52DB-C700-AC0F-2901E04A0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543175"/>
            <a:ext cx="55911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200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EXERCISES</a:t>
            </a:r>
          </a:p>
          <a:p>
            <a:pPr marL="0" marR="0"/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6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Calculate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io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for the circuit below using the principle of superposition.</a:t>
            </a:r>
          </a:p>
          <a:p>
            <a:pPr marL="0" marR="0"/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2DB81FA7-B4C3-1640-02D8-D9D687BA1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1752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RW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FD3409-4744-3C48-8B6B-184519388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57" y="2847664"/>
            <a:ext cx="7848600" cy="33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873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EXERCISES</a:t>
            </a:r>
          </a:p>
          <a:p>
            <a:pPr marL="0" marR="0"/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7. Using the principle of superposition, calculate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io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as indicated in the circuit below.</a:t>
            </a:r>
          </a:p>
          <a:p>
            <a:pPr marL="0" marR="0"/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119</a:t>
            </a:fld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2DB81FA7-B4C3-1640-02D8-D9D687BA1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1752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RW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8AA97C-A4D8-7428-C472-17902C1E9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667000"/>
            <a:ext cx="8001000" cy="253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43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/>
              <a:t>DC Circuits</a:t>
            </a:r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24CE7A-4365-C113-3B2C-F8DB18036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01" y="1676400"/>
            <a:ext cx="8350649" cy="462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4409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240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ctr"/>
            <a:endParaRPr lang="en-US" sz="4000" b="1" dirty="0"/>
          </a:p>
          <a:p>
            <a:pPr algn="ctr"/>
            <a:endParaRPr lang="en-US" sz="4000" b="1" dirty="0"/>
          </a:p>
          <a:p>
            <a:pPr algn="ctr"/>
            <a:r>
              <a:rPr lang="en-US" sz="4000" b="1">
                <a:solidFill>
                  <a:srgbClr val="C00000"/>
                </a:solidFill>
              </a:rPr>
              <a:t>END!!!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5CDA78-CA80-494E-A22C-618E9094D3C6}" type="datetime1">
              <a:rPr lang="en-US" smtClean="0"/>
              <a:t>4/17/2023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120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/>
              <a:t>DC Circuits</a:t>
            </a:r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FE25F2-F91A-D982-CC2B-727C2D444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046620"/>
            <a:ext cx="8839200" cy="305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76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/>
              <a:t>DC Circuits</a:t>
            </a:r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BD20D7-7E5B-68D7-BD99-8E2E37BA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25167"/>
            <a:ext cx="8434601" cy="39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36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/>
              <a:t>DC Circuits</a:t>
            </a:r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EC1F31-B19C-4CE8-009B-59A71D2CF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09" y="1659513"/>
            <a:ext cx="8591843" cy="43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0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/>
              <a:t>DC Circuits</a:t>
            </a:r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343C1-B68F-37B2-EB04-7D6553291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754327"/>
            <a:ext cx="526732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7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/>
              <a:t>DC Circuits</a:t>
            </a:r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4CA769-8CB3-6EAD-30C6-9DB0120F8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8" y="1990015"/>
            <a:ext cx="8686800" cy="101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1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/>
              <a:t>DC Circuits</a:t>
            </a:r>
          </a:p>
          <a:p>
            <a:r>
              <a:rPr lang="en-US" sz="2800" b="1" dirty="0"/>
              <a:t>Resistivity</a:t>
            </a:r>
          </a:p>
          <a:p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resistivity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an intrinsic property of a material, like density or specific heat. For wire of cross section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the resistance is:</a:t>
            </a:r>
          </a:p>
          <a:p>
            <a:endParaRPr lang="en-US" sz="2800" b="1" dirty="0">
              <a:latin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</a:endParaRPr>
          </a:p>
          <a:p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the length of the material and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the cross-sectional area. If the wire has more cross section, you get more current. If the wire is longer, you get less current. </a:t>
            </a:r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4B89AD-7EF0-893B-22A0-45ECD2E7F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505200"/>
            <a:ext cx="15240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65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/>
              <a:t>DC Circuits</a:t>
            </a:r>
          </a:p>
          <a:p>
            <a:r>
              <a:rPr lang="en-US" sz="2800" b="1" dirty="0"/>
              <a:t>Conductivity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Conductivity is the 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reciprocal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 tooltip="Invertible matrix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inverse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of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 tooltip="Electrical resistivi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electrical resistivity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has the SI units of siemens per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 tooltip="Met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metre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(S·m</a:t>
            </a:r>
            <a:r>
              <a:rPr lang="en-US" sz="22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-1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i.e. if the electrical conductance between opposite faces of a 1-metre cube of material is 1 siemens then the material's electrical conductivity is 1 siemens per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metre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Electrical conductivity is commonly represented by the Greek letter σ, but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 tooltip="Kapp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κ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or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 tooltip="Gamm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γ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are also occasionally used.</a:t>
            </a:r>
            <a:endParaRPr lang="en-RW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Electrical conductivity or specific conductivity is a measure of a material's ability to conduct an electric current. When an electrical potential difference is placed across a conductor, its movable charges flow, giving rise to an electric current. The conductivity σ is defined as the ratio of the current density J to the electric field strength E:</a:t>
            </a:r>
          </a:p>
          <a:p>
            <a:pPr marL="0" algn="ju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J=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σE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RW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59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b="1" dirty="0"/>
              <a:t>This module is made of three main units: Fundamentals of Electricity, Analog Electronics and Digital Electronics.</a:t>
            </a:r>
          </a:p>
          <a:p>
            <a:r>
              <a:rPr lang="en-US" dirty="0"/>
              <a:t>It gives an introduction to analysis of elementary analog and digital circuits. It will give a basis for understanding and constructing simple systems of analog and digital electronic circuit elements. </a:t>
            </a:r>
          </a:p>
          <a:p>
            <a:r>
              <a:rPr lang="en-US" dirty="0"/>
              <a:t>Central themes: Current and voltage, Kirchhoff's laws, methods of analysis for liner static circuits, resistance, capacitance, inductance, diodes, MOSFET transistor as a switch, operational amplifiers, transient analysis, binary arithmetic, </a:t>
            </a:r>
            <a:r>
              <a:rPr lang="en-US" dirty="0" err="1"/>
              <a:t>boolean</a:t>
            </a:r>
            <a:r>
              <a:rPr lang="en-US" dirty="0"/>
              <a:t> algebra, logic gates, combinatorial and sequential digital circuits.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04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/>
              <a:t>DC Circuits</a:t>
            </a:r>
          </a:p>
          <a:p>
            <a:r>
              <a:rPr lang="en-US" sz="2800" b="1" dirty="0"/>
              <a:t>Conductivity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Example #1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wire of length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60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needs to be laid to carry a current of 150 amps with a voltage drop of no more than 0.5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The wire is to be made of copper which has a resistivity ρ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1.72E-8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Ω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What is the minimum diameter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the wire?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8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/>
              <a:t>DC Circuits</a:t>
            </a:r>
          </a:p>
          <a:p>
            <a:r>
              <a:rPr lang="en-US" sz="2800" b="1" dirty="0"/>
              <a:t>Conductivity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Solution: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resistance of the wire needs to by less than the voltage drop divided by the current.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resistance is given by R =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ρL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/A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therefore the cross-sectional area is: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 = 1.99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cm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RW" sz="4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9BE224-4D62-8415-BF72-D83C3CD73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1" y="3505200"/>
            <a:ext cx="3962400" cy="83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44A63C-2976-6445-00F9-8A4F27055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5286030"/>
            <a:ext cx="43434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09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/>
              <a:t>DC Circuits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Problem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length of wire has a resistance of 4.5Ω. Find the resistance of another wire of the same material three times as long and twice the cross-sectional area.   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49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/>
              <a:t>DC Circuits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Energy dissipation in resistors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 a charge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moves through a resistor, it loses a potential energy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qV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where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the potential drop across the resistor. This energy goes into heat, much like the way a ball of putty that falls off a cliff converts its potential energy to heat when it hits the ground. We refer to this conversion of potential energy into heat as </a:t>
            </a:r>
            <a:r>
              <a:rPr lang="en-US" sz="2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dissipation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21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/>
              <a:t>DC Circuits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power dissipated in a resistor is the energy dissipated per time. If an amount of charge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Δ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moves through the resistor in a time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Δ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the power loss is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US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the current through the resistor. This relation </a:t>
            </a:r>
            <a:r>
              <a:rPr lang="en-US" sz="2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P=IV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correct for any component. For instance, in a battery the power generated by the battery is also </a:t>
            </a:r>
            <a:r>
              <a:rPr lang="en-US" sz="2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IV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where </a:t>
            </a:r>
            <a:r>
              <a:rPr lang="en-US" sz="2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</a:t>
            </a:r>
            <a:r>
              <a:rPr lang="en-US" sz="2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are the current through and voltage across of the battery.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F38D5F-0B39-B28B-CE69-CEB6A3CA6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981844"/>
            <a:ext cx="2438400" cy="86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47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/>
              <a:t>DC Circuits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C5277F-E64B-D0D8-9AEC-C5A283C26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99820"/>
            <a:ext cx="8197581" cy="494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10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/>
              <a:t>DC Circuits</a:t>
            </a:r>
          </a:p>
          <a:p>
            <a:endParaRPr lang="en-US" sz="2800" b="1" dirty="0"/>
          </a:p>
          <a:p>
            <a:endParaRPr lang="en-US" sz="2800" b="1" dirty="0"/>
          </a:p>
          <a:p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energy consumed by an electrical appliance depends on its power rating and the length of time it is operating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RW" sz="2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463815-E78D-6D8E-07C4-EDD101DA4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6400"/>
            <a:ext cx="8382000" cy="95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13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/>
              <a:t>DC Circuits</a:t>
            </a: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FDD463-0E68-45D8-9F67-489BD5098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18" y="1638350"/>
            <a:ext cx="7079963" cy="475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13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/>
              <a:t>DC Circuits</a:t>
            </a:r>
          </a:p>
          <a:p>
            <a:r>
              <a:rPr lang="en-US" sz="2800" dirty="0"/>
              <a:t>It may also be mentioned here that joule is also known as watt-second i.e. 1joule=1watt-sec. When we are dealing with large amount of electrical energy, it is often convenient to express it in kilowatt hours (</a:t>
            </a:r>
            <a:r>
              <a:rPr lang="en-US" sz="2800" dirty="0" err="1"/>
              <a:t>KWh</a:t>
            </a:r>
            <a:r>
              <a:rPr lang="en-US" sz="2800" dirty="0"/>
              <a:t>).</a:t>
            </a:r>
          </a:p>
          <a:p>
            <a:r>
              <a:rPr lang="en-US" sz="2800" dirty="0"/>
              <a:t>1KWh=1000 watt-hours=1000x3600 watt-sec or joules</a:t>
            </a:r>
          </a:p>
          <a:p>
            <a:r>
              <a:rPr lang="en-US" sz="2800" dirty="0"/>
              <a:t>1KWh=36x10 joules or watt-sec</a:t>
            </a:r>
          </a:p>
          <a:p>
            <a:r>
              <a:rPr lang="en-US" sz="2800" dirty="0"/>
              <a:t>Although practical unit of electrical energy is </a:t>
            </a:r>
            <a:r>
              <a:rPr lang="en-US" sz="2800" dirty="0" err="1"/>
              <a:t>KWh</a:t>
            </a:r>
            <a:r>
              <a:rPr lang="en-US" sz="2800" dirty="0"/>
              <a:t>, yet it is easy to see that this unit is readily convertible to joules with the help of the above relation.</a:t>
            </a: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7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/>
              <a:t>DC Circuits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Question #1: 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following are the details of load on a circuit connected through a supply meter for the month of June: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  <a:tabLst>
                <a:tab pos="457200" algn="l"/>
              </a:tabLst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Six lamps of 40 watts each working for 4 hours per day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  <a:tabLst>
                <a:tab pos="457200" algn="l"/>
              </a:tabLst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Two fluorescent tubes 125 watts each working for 2 hours per day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  <a:tabLst>
                <a:tab pos="457200" algn="l"/>
              </a:tabLst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One 1000 watt heater working for 3 hours per day.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each unit energy costs122 RWF, what will be the electricity bill for the month of June?</a:t>
            </a:r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400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fr-CA" b="1" dirty="0"/>
              <a:t>GRADING</a:t>
            </a:r>
          </a:p>
          <a:p>
            <a:r>
              <a:rPr lang="fr-CA" sz="2800" dirty="0">
                <a:solidFill>
                  <a:srgbClr val="0D0D0D"/>
                </a:solidFill>
                <a:latin typeface="Times New Roman" panose="02020603050405020304" pitchFamily="18" charset="0"/>
              </a:rPr>
              <a:t>CAT 1 (3 Assignements): 30%</a:t>
            </a:r>
          </a:p>
          <a:p>
            <a:r>
              <a:rPr lang="fr-CA" sz="2800" dirty="0">
                <a:solidFill>
                  <a:srgbClr val="0D0D0D"/>
                </a:solidFill>
                <a:latin typeface="Times New Roman" panose="02020603050405020304" pitchFamily="18" charset="0"/>
              </a:rPr>
              <a:t>CAT 2: 30%</a:t>
            </a:r>
          </a:p>
          <a:p>
            <a:r>
              <a:rPr lang="en-GB" sz="2800" dirty="0">
                <a:solidFill>
                  <a:srgbClr val="0D0D0D"/>
                </a:solidFill>
                <a:latin typeface="Times New Roman" panose="02020603050405020304" pitchFamily="18" charset="0"/>
              </a:rPr>
              <a:t>FAT: 40%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3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/>
              <a:t>DC Circuits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Question #2: 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12-volt battery is used to heat a 120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ml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cup of coffee by submerging an 8.0-ohm resistor. How long will take to bring the coffee from 20 </a:t>
            </a:r>
            <a:r>
              <a:rPr lang="en-US" sz="2800" baseline="30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to 100 </a:t>
            </a:r>
            <a:r>
              <a:rPr lang="en-US" sz="2800" baseline="30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?</a:t>
            </a: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22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/>
              <a:t>DC Circuits</a:t>
            </a:r>
          </a:p>
          <a:p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Solution: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The energy needed to heat the water is: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sz="28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the specific heat, one calorie per gram, D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the change in temperature and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the mass, 120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g.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One then obtains the energy,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9600 calories = 4.03E4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The time D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can be found by</a:t>
            </a:r>
          </a:p>
          <a:p>
            <a:endParaRPr lang="fr-CA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Δt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37 minutes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4717AD-7B13-0D91-61B7-C853E7001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1" y="2133601"/>
            <a:ext cx="2438399" cy="60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62169E-41C0-0416-2902-CDAEA9334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495800"/>
            <a:ext cx="327660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45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/>
              <a:t>DC Circuits</a:t>
            </a: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0C44E2-C853-62D7-FD0F-55DF2D07A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0200"/>
            <a:ext cx="8008364" cy="51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91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/>
              <a:t>DC Circuits</a:t>
            </a: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BB2C7-751A-565B-F663-EEF9771C0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81200"/>
            <a:ext cx="8458200" cy="124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96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Kirchhoff’s laws</a:t>
            </a:r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5C4DFA-AA6F-880F-651D-8CC471113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76400"/>
            <a:ext cx="6607597" cy="507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26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Kirchhoff’s laws</a:t>
            </a:r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0094B9-C36E-BC78-FA7D-64534FD6F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04" y="1672010"/>
            <a:ext cx="8444514" cy="465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14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Kirchhoff’s laws</a:t>
            </a:r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EFB247-D0EC-7831-31E9-3268262FB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67496"/>
            <a:ext cx="7315200" cy="518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0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Kirchhoff’s laws</a:t>
            </a:r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087CF-20C0-A3BB-F74F-A7573AC1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61" y="1676400"/>
            <a:ext cx="7239000" cy="508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805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Kirchhoff’s laws</a:t>
            </a:r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F45BFB-E676-1BC8-5EC1-BC8DC0DF4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17" y="1779693"/>
            <a:ext cx="8896044" cy="42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89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Kirchhoff’s laws</a:t>
            </a:r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02F01-A90A-6775-EE35-4783D278C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52600"/>
            <a:ext cx="8632950" cy="376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82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/>
              <a:t>DC Circuits</a:t>
            </a:r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954FC-5894-2C3C-AD14-F3B361203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34868"/>
            <a:ext cx="8246617" cy="490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45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Kirchhoff’s laws</a:t>
            </a:r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1D8E5F-EF26-9C93-8D71-F3FE22A07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89" y="1828800"/>
            <a:ext cx="8713022" cy="364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40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Kirchhoff’s laws</a:t>
            </a:r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227D0-F8DC-99BC-9B01-1EB4AFBC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635128"/>
            <a:ext cx="8312149" cy="503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236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Kirchhoff’s laws</a:t>
            </a:r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993215-7C04-B409-5C85-7BF9FFFBA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84" y="0"/>
            <a:ext cx="8812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173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Kirchhoff’s laws</a:t>
            </a:r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18702-84C0-E2D2-974E-E6E2FC7AD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39" y="522504"/>
            <a:ext cx="8532962" cy="561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03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Kirchhoff’s laws</a:t>
            </a:r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3AC75E-8562-37E2-90DA-C46A32291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260"/>
            <a:ext cx="9144000" cy="596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011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Kirchhoff’s laws</a:t>
            </a:r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F23F84-F1E2-E69B-7CAB-2A3CCB83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295400"/>
            <a:ext cx="9144000" cy="46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26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Kirchhoff’s laws</a:t>
            </a:r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F44891-5879-C2AF-2E3E-5E9666853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42" y="1159902"/>
            <a:ext cx="8460915" cy="495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66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F2ECC8-7827-7D13-0D3D-C294BFFB1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71" y="1028700"/>
            <a:ext cx="7934685" cy="53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69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6ECF97-4AB0-6A80-3BDB-749E26BCB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17" y="1141343"/>
            <a:ext cx="8327573" cy="506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555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5BD74F-965C-219D-7EC5-4A37EAFD5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91" y="1055346"/>
            <a:ext cx="5819859" cy="558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27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/>
              <a:t>DC Circuits</a:t>
            </a:r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F4CC3-12F9-FD6E-9C10-3CBDF992A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52600"/>
            <a:ext cx="8099128" cy="507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621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Question #1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Which of the two circuit diagrams below best represents the way one would wire a house?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541F8E-34DA-2D51-DC2E-C18F82739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862851"/>
            <a:ext cx="8229600" cy="220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89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6BA61-A835-3670-0BB5-A06BDF895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12" y="1066801"/>
            <a:ext cx="7763926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648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10423-640B-8176-D039-AE76081FF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81" y="1664904"/>
            <a:ext cx="8719232" cy="33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335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Question #2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E350AC-6B75-7967-050A-8AB7A2D02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55" y="1824424"/>
            <a:ext cx="8457654" cy="470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553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Question #3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928733-FF7B-F4AA-3874-94DE127F8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1699010"/>
            <a:ext cx="8422042" cy="473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331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Question #4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Consider the circuit below. What is the equivalent resistance </a:t>
            </a:r>
            <a:r>
              <a:rPr lang="en-US" sz="2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?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DATA: R1 = R2 = R3 = 7.0 Ω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Solution: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First consider the upper two resistors as a single resistor, R23. The resistance RAB can be found by adding R1 and R23 in parallel.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RW" sz="4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D3CB22-EB80-0FC3-4970-0DF69FE25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590800"/>
            <a:ext cx="4648200" cy="199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91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Question #4</a:t>
            </a: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Adding one 1/14 and 1/7 gives 3/14, therefore</a:t>
            </a:r>
          </a:p>
          <a:p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RAB = (14/3) Ω</a:t>
            </a:r>
          </a:p>
          <a:p>
            <a:endParaRPr lang="en-US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RW" sz="4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964286-7CA2-2DE2-669E-D164492B9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828800"/>
            <a:ext cx="1676400" cy="8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98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Question #5</a:t>
            </a: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 is the equivalent resistance RAB of the three resistors shown below.</a:t>
            </a:r>
          </a:p>
          <a:p>
            <a:endParaRPr lang="en-US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R1 = R2 = R3 = 6 Ω.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RW" sz="4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CFCF9-1620-8DE2-DE6A-C3FFDAF42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743200"/>
            <a:ext cx="3962401" cy="208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669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Solution:</a:t>
            </a: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800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2 Ω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RW" sz="4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2050" name="Picture 69" descr="exampl2">
            <a:extLst>
              <a:ext uri="{FF2B5EF4-FFF2-40B4-BE49-F238E27FC236}">
                <a16:creationId xmlns:a16="http://schemas.microsoft.com/office/drawing/2014/main" id="{D3993A8D-6CA3-811B-EE4B-1E7521DC7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76400"/>
            <a:ext cx="2013735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84553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Question #6:</a:t>
            </a: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RW" sz="4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A4FD9-E3DA-1E72-C532-54E1846B0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573694"/>
            <a:ext cx="3955144" cy="505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36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/>
              <a:t>DC Circuits</a:t>
            </a:r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2A1335-CE2B-3977-E75F-1CEACED58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861139"/>
            <a:ext cx="8469620" cy="413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577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Question #6:</a:t>
            </a: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RW" sz="4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8E7A9-D359-EFC0-B7EB-5076CF43E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717" y="1118725"/>
            <a:ext cx="5134067" cy="514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073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Question #6:</a:t>
            </a: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RW" sz="4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7FE0A1-BE19-ACFC-0E6A-9E1FC742B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752600"/>
            <a:ext cx="6696010" cy="344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527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RW" sz="4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A63B43-532B-3201-4722-7C2AA2E2F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31834"/>
            <a:ext cx="6629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865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RW" sz="4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54E23-B0E9-FB84-07C6-3AB770BC3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86344"/>
            <a:ext cx="676275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153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Question #7</a:t>
            </a:r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Find the currents through all the resistors in the circuit below: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DATA: Vb = 12 V, R1 = 10 Ω, R2 = 15 Ω, R3 = 20 Ω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9" name="Picture 78" descr="kirchoffb">
            <a:extLst>
              <a:ext uri="{FF2B5EF4-FFF2-40B4-BE49-F238E27FC236}">
                <a16:creationId xmlns:a16="http://schemas.microsoft.com/office/drawing/2014/main" id="{173FB877-5156-CC5E-0C93-D1D3CACA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174" y="2743200"/>
            <a:ext cx="5054353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28545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Solution:</a:t>
            </a:r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66A6A3-C996-067F-A6CF-73C0D9BB7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61" y="1687884"/>
            <a:ext cx="8620236" cy="497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58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Question #8: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41B08D-005E-B05C-5C9F-FA8F11835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057400"/>
            <a:ext cx="8708197" cy="256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55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Note: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The direction of a current and the polarity of a voltage source can be assumed arbitrarily. To determine the actual direction and polarity, the sign of the values also should be considered. For example, a current labeled in left-to-right direction with a negative value is actually flowing right-to-left. 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Branch-Current Method: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 algn="just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Label each unknown current arbitrarily with a reference direction. If the calculated value is negative, the actual direction of the current is opposite to the reference direction. 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 2: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Define unknown voltages in terms of the assumed currents to obtain three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element equations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024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2644E1-2639-863B-CBDE-142F5B619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079807"/>
            <a:ext cx="5029200" cy="555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999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But this equation is not independent as it can be obtained as the difference between the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previoius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two equations. The above three independent equations (one for current, two for voltage) are called </a:t>
            </a:r>
            <a:r>
              <a:rPr lang="en-US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connection equations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 algn="just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5: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 have six simultaneous equations (three element equations and three connection equations) for six unknowns (three currents and three voltages). Substitute the three element equations into the two voltage connection equations: 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99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/>
              <a:t>DC Circuits</a:t>
            </a:r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4F61BC-5E30-EFDF-257A-2122447E7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60" y="1676400"/>
            <a:ext cx="7930882" cy="462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144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2E0335-7AD9-5572-CF4A-0CD4C72A1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01" y="1050825"/>
            <a:ext cx="8337364" cy="53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010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3BF27F-AA33-3F64-69F0-C4F2A574E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905000"/>
            <a:ext cx="8382000" cy="2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026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Question #9: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Solve the following circuit</a:t>
            </a: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pic>
        <p:nvPicPr>
          <p:cNvPr id="2051" name="Picture 99" descr="currentmethod2.gif">
            <a:extLst>
              <a:ext uri="{FF2B5EF4-FFF2-40B4-BE49-F238E27FC236}">
                <a16:creationId xmlns:a16="http://schemas.microsoft.com/office/drawing/2014/main" id="{2B87E5D9-349E-AAB4-5BA4-BC79BFFD8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162" y="1752600"/>
            <a:ext cx="3675826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AAF56D-2C12-52E7-1A96-71B944D93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0" y="4343400"/>
            <a:ext cx="8153400" cy="98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788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64135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Loop current method: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213C7E-B600-A9B0-33BB-B15744314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752600"/>
            <a:ext cx="6553200" cy="1232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EB3455-AF72-1577-42E7-F207D5A56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124199"/>
            <a:ext cx="8581732" cy="254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96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Question # 10: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Calculate the current in 5</a:t>
            </a:r>
            <a:r>
              <a:rPr lang="fr-FR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Ω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resistor shown in the figure below: </a:t>
            </a: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pic>
        <p:nvPicPr>
          <p:cNvPr id="4098" name="Picture 116">
            <a:extLst>
              <a:ext uri="{FF2B5EF4-FFF2-40B4-BE49-F238E27FC236}">
                <a16:creationId xmlns:a16="http://schemas.microsoft.com/office/drawing/2014/main" id="{375903A6-37AF-954A-099B-5CDCE8933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2133600"/>
            <a:ext cx="435864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26251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DC Network Theorems</a:t>
            </a: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0D5B51-BD54-DEBA-30D6-953BC4A65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600200"/>
            <a:ext cx="7026982" cy="516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654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DC Network Theorems</a:t>
            </a: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9E58D-493A-F0A2-B22D-688FD5103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57" y="1187417"/>
            <a:ext cx="8413209" cy="49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517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DC Network Theorems</a:t>
            </a: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57FC8-EAFA-49E8-4163-DE8D5A99F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" y="1143000"/>
            <a:ext cx="8434854" cy="482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921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DC Network Theorems</a:t>
            </a: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504BC-61FA-AF47-1361-EB046B68E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64" y="1752600"/>
            <a:ext cx="8246393" cy="393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909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DC Network Theorems</a:t>
            </a: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672EB-DBBB-D74E-6744-7B7B1F234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676400"/>
            <a:ext cx="5638801" cy="509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63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/>
              <a:t>DC Circuits</a:t>
            </a:r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67912D-0F39-3972-10AE-303B8269C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77" y="2048006"/>
            <a:ext cx="7943272" cy="359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55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DC Network Theorems</a:t>
            </a: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6A4A2-AEA7-E0A4-587F-4F91E3FA0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205241"/>
            <a:ext cx="6781800" cy="542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596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DC Network Theorems</a:t>
            </a: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8EDC7-64FA-6B4E-76C4-53021EE0B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68" y="1177941"/>
            <a:ext cx="8417749" cy="490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1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DC Network Theorems</a:t>
            </a: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FE137B-A9D4-1DD4-BA1D-DB00ACB00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82" y="1207094"/>
            <a:ext cx="7705434" cy="498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664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DC Network Theorems</a:t>
            </a: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62744B-D0AC-CAC5-0794-A0DFE55F7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84525"/>
            <a:ext cx="8465615" cy="473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556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DC Network Theorems</a:t>
            </a: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9EB94A-2AD4-2868-1619-A6D4076C6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78" y="1187417"/>
            <a:ext cx="8595244" cy="408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639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Thevenin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equivalemt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circuits</a:t>
            </a:r>
          </a:p>
          <a:p>
            <a:pPr marL="0" marR="0"/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BA2D7D-A3A9-FF90-D0F6-967664D05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80" y="1913855"/>
            <a:ext cx="8397770" cy="471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472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Thevenin equivalent circuits</a:t>
            </a:r>
          </a:p>
          <a:p>
            <a:pPr marL="0" marR="0"/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218142-BFD1-2D05-480E-E791A0848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646768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506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Thevenin equivalent circuits</a:t>
            </a:r>
          </a:p>
          <a:p>
            <a:pPr marL="0" marR="0"/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30D88-99EC-8B2B-29EC-AC46F1472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787748"/>
            <a:ext cx="8344112" cy="421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670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Thevenin equivalent circuits</a:t>
            </a:r>
          </a:p>
          <a:p>
            <a:pPr marL="0" marR="0"/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185815-6820-C7D0-6CE7-1716A99C8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676400"/>
            <a:ext cx="6248400" cy="512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55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Thevenin equivalent circuits</a:t>
            </a:r>
          </a:p>
          <a:p>
            <a:pPr marL="0" marR="0"/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26069-D938-5BFF-27A8-8BAD10EDF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1765293"/>
            <a:ext cx="7839570" cy="440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43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153400" cy="5257800"/>
          </a:xfrm>
        </p:spPr>
        <p:txBody>
          <a:bodyPr/>
          <a:lstStyle/>
          <a:p>
            <a:r>
              <a:rPr lang="en-US" sz="2800" b="1" dirty="0"/>
              <a:t>DC Circuits</a:t>
            </a:r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455AE-71AC-C909-F7D9-5432A44D8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93378"/>
            <a:ext cx="5892319" cy="495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598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Thevenin equivalent circuits</a:t>
            </a:r>
          </a:p>
          <a:p>
            <a:pPr marL="0" marR="0"/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639A90-1398-5B44-111E-43BC8DBE5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738230"/>
            <a:ext cx="7822734" cy="509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196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Thevenin equivalent circuits</a:t>
            </a:r>
          </a:p>
          <a:p>
            <a:pPr marL="0" marR="0"/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00EDB-52CE-0429-5CD4-1B2017D59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922" y="1684816"/>
            <a:ext cx="6288356" cy="475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657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Thevenin equivalent circuits</a:t>
            </a:r>
          </a:p>
          <a:p>
            <a:pPr marL="0" marR="0"/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618E21-6A79-3AC6-F7D2-0F360B58E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13986"/>
            <a:ext cx="8256165" cy="341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691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Thevenin equivalent circuits</a:t>
            </a:r>
          </a:p>
          <a:p>
            <a:pPr marL="0" marR="0"/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D04568-BA69-7DBB-7615-4A04F9D50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752600"/>
            <a:ext cx="7124701" cy="459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884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4B22F2-508D-B839-4DFB-DC4246C35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66800"/>
            <a:ext cx="7215820" cy="57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313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0E41E-AD8B-D0C5-B6DA-3616D7C38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03873"/>
            <a:ext cx="7649090" cy="474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723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9838A-0009-0F68-625F-F69CB7EBD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33" y="1371600"/>
            <a:ext cx="7868534" cy="44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643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D75A60-BAB9-8E08-95D7-F360384E8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25" y="1330092"/>
            <a:ext cx="7983736" cy="497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382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3044E7-9611-45CC-53E1-6ED3B36A4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09527"/>
            <a:ext cx="7130260" cy="531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727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914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b="1" dirty="0">
                <a:solidFill>
                  <a:schemeClr val="tx1"/>
                </a:solidFill>
              </a:rPr>
              <a:t>UNIT 1: Fundamentals of Electricity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187417"/>
            <a:ext cx="8153400" cy="5257800"/>
          </a:xfrm>
        </p:spPr>
        <p:txBody>
          <a:bodyPr/>
          <a:lstStyle/>
          <a:p>
            <a:pPr marL="0" marR="0"/>
            <a:endParaRPr lang="en-RW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4135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RW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34F47E-88D2-4134-91F8-6115ED53C8AC}" type="datetime1">
              <a:rPr lang="en-US" smtClean="0"/>
              <a:t>4/17/2023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E2207-B889-4567-8ECF-2C8953F83221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EB398-A22F-ACC0-A5D3-B578C4867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51" y="1254937"/>
            <a:ext cx="7859098" cy="512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959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3658</TotalTime>
  <Words>3230</Words>
  <Application>Microsoft Office PowerPoint</Application>
  <PresentationFormat>On-screen Show (4:3)</PresentationFormat>
  <Paragraphs>1963</Paragraphs>
  <Slides>120</Slides>
  <Notes>68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30" baseType="lpstr">
      <vt:lpstr>Arial</vt:lpstr>
      <vt:lpstr>Calibri</vt:lpstr>
      <vt:lpstr>Courier New</vt:lpstr>
      <vt:lpstr>Franklin Gothic Book</vt:lpstr>
      <vt:lpstr>Perpetua</vt:lpstr>
      <vt:lpstr>Symbol</vt:lpstr>
      <vt:lpstr>Times New Roman</vt:lpstr>
      <vt:lpstr>Wingdings 2</vt:lpstr>
      <vt:lpstr>Equity</vt:lpstr>
      <vt:lpstr>Equation.3</vt:lpstr>
      <vt:lpstr>PowerPoint Presentation</vt:lpstr>
      <vt:lpstr>     INTRODUCTION</vt:lpstr>
      <vt:lpstr>     INTRODUCTION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     UNIT 1: Fundamentals of Electricity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Communication and Computer Network (csc 301)</dc:title>
  <dc:creator>auca</dc:creator>
  <cp:lastModifiedBy>Alfred    UWITONZE</cp:lastModifiedBy>
  <cp:revision>300</cp:revision>
  <dcterms:created xsi:type="dcterms:W3CDTF">2011-01-24T14:59:38Z</dcterms:created>
  <dcterms:modified xsi:type="dcterms:W3CDTF">2023-04-17T09:36:56Z</dcterms:modified>
</cp:coreProperties>
</file>